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60" r:id="rId4"/>
    <p:sldId id="730" r:id="rId5"/>
    <p:sldId id="742" r:id="rId6"/>
    <p:sldId id="749" r:id="rId7"/>
    <p:sldId id="750" r:id="rId8"/>
    <p:sldId id="751" r:id="rId9"/>
    <p:sldId id="752" r:id="rId10"/>
    <p:sldId id="754" r:id="rId11"/>
    <p:sldId id="755" r:id="rId12"/>
    <p:sldId id="756" r:id="rId13"/>
    <p:sldId id="757" r:id="rId14"/>
    <p:sldId id="758" r:id="rId15"/>
    <p:sldId id="759" r:id="rId16"/>
    <p:sldId id="760" r:id="rId17"/>
    <p:sldId id="761" r:id="rId18"/>
    <p:sldId id="763" r:id="rId19"/>
    <p:sldId id="301" r:id="rId20"/>
    <p:sldId id="321" r:id="rId21"/>
    <p:sldId id="322" r:id="rId22"/>
    <p:sldId id="766" r:id="rId23"/>
    <p:sldId id="274" r:id="rId24"/>
    <p:sldId id="298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CD304-EAC7-4DDA-8203-B7AFC9CA1DBA}" type="doc">
      <dgm:prSet loTypeId="urn:microsoft.com/office/officeart/2005/8/layout/venn1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DFB5D5-3CCF-42DA-B5C6-7761613FA276}">
      <dgm:prSet phldrT="[Text]"/>
      <dgm:spPr/>
      <dgm:t>
        <a:bodyPr/>
        <a:lstStyle/>
        <a:p>
          <a:r>
            <a:rPr lang="en-US" dirty="0"/>
            <a:t>Confidentiality</a:t>
          </a:r>
        </a:p>
      </dgm:t>
    </dgm:pt>
    <dgm:pt modelId="{12BB2776-B896-47F4-A8BA-3C4CE5278D9E}" type="parTrans" cxnId="{9BA157F2-A2E1-4E5F-8C13-3FE50423F932}">
      <dgm:prSet/>
      <dgm:spPr/>
      <dgm:t>
        <a:bodyPr/>
        <a:lstStyle/>
        <a:p>
          <a:endParaRPr lang="en-US"/>
        </a:p>
      </dgm:t>
    </dgm:pt>
    <dgm:pt modelId="{6E4F5987-7CED-4AE4-8056-38CD153FE7DD}" type="sibTrans" cxnId="{9BA157F2-A2E1-4E5F-8C13-3FE50423F932}">
      <dgm:prSet/>
      <dgm:spPr/>
      <dgm:t>
        <a:bodyPr/>
        <a:lstStyle/>
        <a:p>
          <a:endParaRPr lang="en-US"/>
        </a:p>
      </dgm:t>
    </dgm:pt>
    <dgm:pt modelId="{6ADE5F26-EA04-485D-B824-C892B677A2B6}">
      <dgm:prSet phldrT="[Text]"/>
      <dgm:spPr/>
      <dgm:t>
        <a:bodyPr/>
        <a:lstStyle/>
        <a:p>
          <a:r>
            <a:rPr lang="en-US" dirty="0"/>
            <a:t>Integrity</a:t>
          </a:r>
        </a:p>
      </dgm:t>
    </dgm:pt>
    <dgm:pt modelId="{1950246E-CC03-4EDD-AB3C-A05F667B1D39}" type="parTrans" cxnId="{58FF1C92-86C6-49F2-A9A9-EE241000A425}">
      <dgm:prSet/>
      <dgm:spPr/>
      <dgm:t>
        <a:bodyPr/>
        <a:lstStyle/>
        <a:p>
          <a:endParaRPr lang="en-US"/>
        </a:p>
      </dgm:t>
    </dgm:pt>
    <dgm:pt modelId="{DC06B60D-D159-4A11-ADAC-84B53B56E841}" type="sibTrans" cxnId="{58FF1C92-86C6-49F2-A9A9-EE241000A425}">
      <dgm:prSet/>
      <dgm:spPr/>
      <dgm:t>
        <a:bodyPr/>
        <a:lstStyle/>
        <a:p>
          <a:endParaRPr lang="en-US"/>
        </a:p>
      </dgm:t>
    </dgm:pt>
    <dgm:pt modelId="{AAA7A6FD-A736-45B5-8594-5F9278FA3118}">
      <dgm:prSet phldrT="[Text]"/>
      <dgm:spPr/>
      <dgm:t>
        <a:bodyPr/>
        <a:lstStyle/>
        <a:p>
          <a:r>
            <a:rPr lang="en-US" dirty="0"/>
            <a:t>Availability</a:t>
          </a:r>
        </a:p>
      </dgm:t>
    </dgm:pt>
    <dgm:pt modelId="{2C7C517D-1506-4213-9D4E-A32BA8D92A57}" type="parTrans" cxnId="{903E9FDB-6C52-437D-AD5D-5964238CBC5C}">
      <dgm:prSet/>
      <dgm:spPr/>
      <dgm:t>
        <a:bodyPr/>
        <a:lstStyle/>
        <a:p>
          <a:endParaRPr lang="en-US"/>
        </a:p>
      </dgm:t>
    </dgm:pt>
    <dgm:pt modelId="{9AB131C0-7543-42DC-8F0B-E2F76AE54E64}" type="sibTrans" cxnId="{903E9FDB-6C52-437D-AD5D-5964238CBC5C}">
      <dgm:prSet/>
      <dgm:spPr/>
      <dgm:t>
        <a:bodyPr/>
        <a:lstStyle/>
        <a:p>
          <a:endParaRPr lang="en-US"/>
        </a:p>
      </dgm:t>
    </dgm:pt>
    <dgm:pt modelId="{9669FDE8-9617-478D-996E-DA6084FE70CE}" type="pres">
      <dgm:prSet presAssocID="{D2ECD304-EAC7-4DDA-8203-B7AFC9CA1DBA}" presName="compositeShape" presStyleCnt="0">
        <dgm:presLayoutVars>
          <dgm:chMax val="7"/>
          <dgm:dir/>
          <dgm:resizeHandles val="exact"/>
        </dgm:presLayoutVars>
      </dgm:prSet>
      <dgm:spPr/>
    </dgm:pt>
    <dgm:pt modelId="{1560E5C9-53F9-4EB3-9AA0-FE1A237E516F}" type="pres">
      <dgm:prSet presAssocID="{86DFB5D5-3CCF-42DA-B5C6-7761613FA276}" presName="circ1" presStyleLbl="vennNode1" presStyleIdx="0" presStyleCnt="3"/>
      <dgm:spPr/>
    </dgm:pt>
    <dgm:pt modelId="{29BE84A3-7848-4AAA-9BA5-9490479B78BC}" type="pres">
      <dgm:prSet presAssocID="{86DFB5D5-3CCF-42DA-B5C6-7761613FA27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C5BDDA1-DE0F-48E0-AFAA-0B92289B9D84}" type="pres">
      <dgm:prSet presAssocID="{6ADE5F26-EA04-485D-B824-C892B677A2B6}" presName="circ2" presStyleLbl="vennNode1" presStyleIdx="1" presStyleCnt="3"/>
      <dgm:spPr/>
    </dgm:pt>
    <dgm:pt modelId="{65974910-282C-4663-B643-73F8C4F7F277}" type="pres">
      <dgm:prSet presAssocID="{6ADE5F26-EA04-485D-B824-C892B677A2B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B034F15-2599-4336-B433-04600DD32F1E}" type="pres">
      <dgm:prSet presAssocID="{AAA7A6FD-A736-45B5-8594-5F9278FA3118}" presName="circ3" presStyleLbl="vennNode1" presStyleIdx="2" presStyleCnt="3"/>
      <dgm:spPr/>
    </dgm:pt>
    <dgm:pt modelId="{2F62245F-873E-4BB9-AA1D-CAD6BDDDF547}" type="pres">
      <dgm:prSet presAssocID="{AAA7A6FD-A736-45B5-8594-5F9278FA311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1FE4C0F-1F04-4FC1-878C-423A3DFFF07F}" type="presOf" srcId="{86DFB5D5-3CCF-42DA-B5C6-7761613FA276}" destId="{1560E5C9-53F9-4EB3-9AA0-FE1A237E516F}" srcOrd="0" destOrd="0" presId="urn:microsoft.com/office/officeart/2005/8/layout/venn1"/>
    <dgm:cxn modelId="{64B4C337-1E14-4AE5-AB7A-2114DA59DFE8}" type="presOf" srcId="{D2ECD304-EAC7-4DDA-8203-B7AFC9CA1DBA}" destId="{9669FDE8-9617-478D-996E-DA6084FE70CE}" srcOrd="0" destOrd="0" presId="urn:microsoft.com/office/officeart/2005/8/layout/venn1"/>
    <dgm:cxn modelId="{E2B1A165-D8E0-4B5E-BDC2-5E64C15C81D4}" type="presOf" srcId="{6ADE5F26-EA04-485D-B824-C892B677A2B6}" destId="{2C5BDDA1-DE0F-48E0-AFAA-0B92289B9D84}" srcOrd="0" destOrd="0" presId="urn:microsoft.com/office/officeart/2005/8/layout/venn1"/>
    <dgm:cxn modelId="{F6DB874D-F026-45B4-8899-848528C1233D}" type="presOf" srcId="{AAA7A6FD-A736-45B5-8594-5F9278FA3118}" destId="{DB034F15-2599-4336-B433-04600DD32F1E}" srcOrd="0" destOrd="0" presId="urn:microsoft.com/office/officeart/2005/8/layout/venn1"/>
    <dgm:cxn modelId="{58FF1C92-86C6-49F2-A9A9-EE241000A425}" srcId="{D2ECD304-EAC7-4DDA-8203-B7AFC9CA1DBA}" destId="{6ADE5F26-EA04-485D-B824-C892B677A2B6}" srcOrd="1" destOrd="0" parTransId="{1950246E-CC03-4EDD-AB3C-A05F667B1D39}" sibTransId="{DC06B60D-D159-4A11-ADAC-84B53B56E841}"/>
    <dgm:cxn modelId="{EC9581B0-28BD-46EE-BD5A-FA8027CB3957}" type="presOf" srcId="{AAA7A6FD-A736-45B5-8594-5F9278FA3118}" destId="{2F62245F-873E-4BB9-AA1D-CAD6BDDDF547}" srcOrd="1" destOrd="0" presId="urn:microsoft.com/office/officeart/2005/8/layout/venn1"/>
    <dgm:cxn modelId="{2C0DA0B8-A4EA-4370-8265-A0A1E6CF2774}" type="presOf" srcId="{86DFB5D5-3CCF-42DA-B5C6-7761613FA276}" destId="{29BE84A3-7848-4AAA-9BA5-9490479B78BC}" srcOrd="1" destOrd="0" presId="urn:microsoft.com/office/officeart/2005/8/layout/venn1"/>
    <dgm:cxn modelId="{903E9FDB-6C52-437D-AD5D-5964238CBC5C}" srcId="{D2ECD304-EAC7-4DDA-8203-B7AFC9CA1DBA}" destId="{AAA7A6FD-A736-45B5-8594-5F9278FA3118}" srcOrd="2" destOrd="0" parTransId="{2C7C517D-1506-4213-9D4E-A32BA8D92A57}" sibTransId="{9AB131C0-7543-42DC-8F0B-E2F76AE54E64}"/>
    <dgm:cxn modelId="{FC8D20EA-B4E0-4CA1-A02D-B8906D9D57AE}" type="presOf" srcId="{6ADE5F26-EA04-485D-B824-C892B677A2B6}" destId="{65974910-282C-4663-B643-73F8C4F7F277}" srcOrd="1" destOrd="0" presId="urn:microsoft.com/office/officeart/2005/8/layout/venn1"/>
    <dgm:cxn modelId="{9BA157F2-A2E1-4E5F-8C13-3FE50423F932}" srcId="{D2ECD304-EAC7-4DDA-8203-B7AFC9CA1DBA}" destId="{86DFB5D5-3CCF-42DA-B5C6-7761613FA276}" srcOrd="0" destOrd="0" parTransId="{12BB2776-B896-47F4-A8BA-3C4CE5278D9E}" sibTransId="{6E4F5987-7CED-4AE4-8056-38CD153FE7DD}"/>
    <dgm:cxn modelId="{EB18CACD-B14A-4FBB-8402-38BDC8A558E8}" type="presParOf" srcId="{9669FDE8-9617-478D-996E-DA6084FE70CE}" destId="{1560E5C9-53F9-4EB3-9AA0-FE1A237E516F}" srcOrd="0" destOrd="0" presId="urn:microsoft.com/office/officeart/2005/8/layout/venn1"/>
    <dgm:cxn modelId="{12C92131-CD0B-4B7B-B320-786D63F89000}" type="presParOf" srcId="{9669FDE8-9617-478D-996E-DA6084FE70CE}" destId="{29BE84A3-7848-4AAA-9BA5-9490479B78BC}" srcOrd="1" destOrd="0" presId="urn:microsoft.com/office/officeart/2005/8/layout/venn1"/>
    <dgm:cxn modelId="{F635E0F0-B5F2-4548-BED8-A22E8B31E90B}" type="presParOf" srcId="{9669FDE8-9617-478D-996E-DA6084FE70CE}" destId="{2C5BDDA1-DE0F-48E0-AFAA-0B92289B9D84}" srcOrd="2" destOrd="0" presId="urn:microsoft.com/office/officeart/2005/8/layout/venn1"/>
    <dgm:cxn modelId="{944D9539-0D03-43FC-9F23-E6ACCBC8A892}" type="presParOf" srcId="{9669FDE8-9617-478D-996E-DA6084FE70CE}" destId="{65974910-282C-4663-B643-73F8C4F7F277}" srcOrd="3" destOrd="0" presId="urn:microsoft.com/office/officeart/2005/8/layout/venn1"/>
    <dgm:cxn modelId="{39DCB5B4-DF45-4DA0-8A12-5A3E2D759452}" type="presParOf" srcId="{9669FDE8-9617-478D-996E-DA6084FE70CE}" destId="{DB034F15-2599-4336-B433-04600DD32F1E}" srcOrd="4" destOrd="0" presId="urn:microsoft.com/office/officeart/2005/8/layout/venn1"/>
    <dgm:cxn modelId="{9C79AB2D-EDCE-461A-B93B-06AB0FBAA998}" type="presParOf" srcId="{9669FDE8-9617-478D-996E-DA6084FE70CE}" destId="{2F62245F-873E-4BB9-AA1D-CAD6BDDDF54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0E5C9-53F9-4EB3-9AA0-FE1A237E516F}">
      <dsp:nvSpPr>
        <dsp:cNvPr id="0" name=""/>
        <dsp:cNvSpPr/>
      </dsp:nvSpPr>
      <dsp:spPr>
        <a:xfrm>
          <a:off x="1528454" y="61726"/>
          <a:ext cx="2962890" cy="296289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Confidentiality</a:t>
          </a:r>
        </a:p>
      </dsp:txBody>
      <dsp:txXfrm>
        <a:off x="1923507" y="580232"/>
        <a:ext cx="2172786" cy="1333300"/>
      </dsp:txXfrm>
    </dsp:sp>
    <dsp:sp modelId="{2C5BDDA1-DE0F-48E0-AFAA-0B92289B9D84}">
      <dsp:nvSpPr>
        <dsp:cNvPr id="0" name=""/>
        <dsp:cNvSpPr/>
      </dsp:nvSpPr>
      <dsp:spPr>
        <a:xfrm>
          <a:off x="2597564" y="1913533"/>
          <a:ext cx="2962890" cy="296289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Integrity</a:t>
          </a:r>
        </a:p>
      </dsp:txBody>
      <dsp:txXfrm>
        <a:off x="3503715" y="2678946"/>
        <a:ext cx="1777734" cy="1629589"/>
      </dsp:txXfrm>
    </dsp:sp>
    <dsp:sp modelId="{DB034F15-2599-4336-B433-04600DD32F1E}">
      <dsp:nvSpPr>
        <dsp:cNvPr id="0" name=""/>
        <dsp:cNvSpPr/>
      </dsp:nvSpPr>
      <dsp:spPr>
        <a:xfrm>
          <a:off x="459345" y="1913533"/>
          <a:ext cx="2962890" cy="296289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Availability</a:t>
          </a:r>
        </a:p>
      </dsp:txBody>
      <dsp:txXfrm>
        <a:off x="738351" y="2678946"/>
        <a:ext cx="1777734" cy="1629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A80E-D790-467B-A50D-6D866134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TCP segment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E0086-94D0-4907-B3B9-8C2644738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968008"/>
          </a:xfrm>
        </p:spPr>
        <p:txBody>
          <a:bodyPr>
            <a:normAutofit/>
          </a:bodyPr>
          <a:lstStyle/>
          <a:p>
            <a:r>
              <a:rPr lang="en-US" dirty="0"/>
              <a:t>The following is a TCP segment for an HTTP GET request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48AEF1-49ED-4F13-A392-9981BC853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592445"/>
              </p:ext>
            </p:extLst>
          </p:nvPr>
        </p:nvGraphicFramePr>
        <p:xfrm>
          <a:off x="609600" y="2590800"/>
          <a:ext cx="10972800" cy="374904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99660">
                  <a:extLst>
                    <a:ext uri="{9D8B030D-6E8A-4147-A177-3AD203B41FA5}">
                      <a16:colId xmlns:a16="http://schemas.microsoft.com/office/drawing/2014/main" val="56759203"/>
                    </a:ext>
                  </a:extLst>
                </a:gridCol>
                <a:gridCol w="4936755">
                  <a:extLst>
                    <a:ext uri="{9D8B030D-6E8A-4147-A177-3AD203B41FA5}">
                      <a16:colId xmlns:a16="http://schemas.microsoft.com/office/drawing/2014/main" val="3635592996"/>
                    </a:ext>
                  </a:extLst>
                </a:gridCol>
                <a:gridCol w="4636385">
                  <a:extLst>
                    <a:ext uri="{9D8B030D-6E8A-4147-A177-3AD203B41FA5}">
                      <a16:colId xmlns:a16="http://schemas.microsoft.com/office/drawing/2014/main" val="23274278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en-US">
                          <a:effectLst/>
                        </a:rPr>
                        <a:t>Header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1388</a:t>
                      </a:r>
                      <a:b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0050</a:t>
                      </a:r>
                      <a:b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0000 0017</a:t>
                      </a:r>
                      <a:b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002a</a:t>
                      </a:r>
                      <a:b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5010</a:t>
                      </a:r>
                      <a:b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</a:t>
                      </a:r>
                      <a:b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cf33</a:t>
                      </a:r>
                      <a:b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source port = 5000</a:t>
                      </a: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(0x1388)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dirty="0"/>
                        <a:t>destination port = 80</a:t>
                      </a: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(0x0050)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dirty="0"/>
                        <a:t>sequence number = 23</a:t>
                      </a: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(0x17)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dirty="0"/>
                        <a:t>acknowledgement number = </a:t>
                      </a: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 (0x2a)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dirty="0"/>
                        <a:t>flags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dirty="0"/>
                        <a:t>receive window =</a:t>
                      </a: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4096 (0x1000)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dirty="0"/>
                        <a:t>checksum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dirty="0"/>
                        <a:t>urgent data </a:t>
                      </a:r>
                      <a:r>
                        <a:rPr lang="en-US" dirty="0" err="1"/>
                        <a:t>ptr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47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en-US" dirty="0">
                          <a:effectLst/>
                        </a:rPr>
                        <a:t>Payload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4745 5420 2f20 4854 5450 2f31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2e31 0d0a 486f 7374 3a20 6578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616d 706c 652e 636f 6d0d 0a43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6f6e 6e65 6374 696f 6e3a 2063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6c6f 7365 0d0a 0d0a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 / HTTP/1</a:t>
                      </a:r>
                      <a:br>
                        <a:rPr lang="pt-BR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.1\r\nHost: ex</a:t>
                      </a:r>
                      <a:br>
                        <a:rPr lang="pt-BR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ample.com\r\nC</a:t>
                      </a:r>
                      <a:br>
                        <a:rPr lang="pt-BR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onnection: c</a:t>
                      </a:r>
                      <a:br>
                        <a:rPr lang="pt-BR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lose\r\n\r\n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363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32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4C93-76CB-4668-9FD1-1D658B54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92A45-1AA1-4E8E-8932-28D8A75FF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2728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TCP header has a 16-bit flags field that can signal different information about a segment</a:t>
            </a:r>
          </a:p>
          <a:p>
            <a:r>
              <a:rPr lang="en-US" dirty="0"/>
              <a:t>The book mentions six of these:</a:t>
            </a:r>
          </a:p>
          <a:p>
            <a:pPr lvl="1"/>
            <a:r>
              <a:rPr lang="en-US" dirty="0"/>
              <a:t>URG: Urgent pointer field is significant</a:t>
            </a:r>
          </a:p>
          <a:p>
            <a:pPr lvl="1"/>
            <a:r>
              <a:rPr lang="en-US" dirty="0"/>
              <a:t>ACK: Acknowledgment field is significant</a:t>
            </a:r>
          </a:p>
          <a:p>
            <a:pPr lvl="1"/>
            <a:r>
              <a:rPr lang="en-US" dirty="0"/>
              <a:t>PSH: Push buffered data to the receiving applications</a:t>
            </a:r>
          </a:p>
          <a:p>
            <a:pPr lvl="1"/>
            <a:r>
              <a:rPr lang="en-US" dirty="0"/>
              <a:t>RST: Reset the connection</a:t>
            </a:r>
          </a:p>
          <a:p>
            <a:pPr lvl="1"/>
            <a:r>
              <a:rPr lang="en-US" dirty="0"/>
              <a:t>SYN: Synchronize sequence numbers (set only in the first segment)</a:t>
            </a:r>
          </a:p>
          <a:p>
            <a:pPr lvl="1"/>
            <a:r>
              <a:rPr lang="en-US" dirty="0"/>
              <a:t>FIN: Last segment from sender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F1522F-4200-4D2B-BF0D-629C9464A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199265"/>
              </p:ext>
            </p:extLst>
          </p:nvPr>
        </p:nvGraphicFramePr>
        <p:xfrm>
          <a:off x="1204380" y="4602480"/>
          <a:ext cx="9783240" cy="2026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7592">
                  <a:extLst>
                    <a:ext uri="{9D8B030D-6E8A-4147-A177-3AD203B41FA5}">
                      <a16:colId xmlns:a16="http://schemas.microsoft.com/office/drawing/2014/main" val="1979270936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3128206409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2660491792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2598273678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2729664741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2932680976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2074701736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3368227445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2474078311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949829435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2930558670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1066886445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1232057484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3294607854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838411145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2209761770"/>
                    </a:ext>
                  </a:extLst>
                </a:gridCol>
                <a:gridCol w="545353">
                  <a:extLst>
                    <a:ext uri="{9D8B030D-6E8A-4147-A177-3AD203B41FA5}">
                      <a16:colId xmlns:a16="http://schemas.microsoft.com/office/drawing/2014/main" val="3197974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solidFill>
                            <a:schemeClr val="bg1"/>
                          </a:solidFill>
                          <a:effectLst/>
                        </a:rPr>
                        <a:t>Index</a:t>
                      </a:r>
                    </a:p>
                  </a:txBody>
                  <a:tcPr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>
                          <a:effectLst/>
                        </a:rPr>
                        <a:t>0-3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>
                          <a:effectLst/>
                        </a:rPr>
                        <a:t>4-9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>
                          <a:effectLst/>
                        </a:rPr>
                        <a:t>10-15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12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Meaning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Length of header in 32-bit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Not explained here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b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b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8383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4664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Hex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314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8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2830-68EA-43F8-8666-B113B3CC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handshake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3681E-D0DF-4E08-A488-4C6517743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611746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When a TCP connection is being established by a client calling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connect()</a:t>
            </a:r>
            <a:r>
              <a:rPr lang="en-US" dirty="0"/>
              <a:t>, three segments are sent:</a:t>
            </a:r>
          </a:p>
          <a:p>
            <a:pPr lvl="1"/>
            <a:r>
              <a:rPr lang="en-US" dirty="0"/>
              <a:t>SYN (from the client)</a:t>
            </a:r>
          </a:p>
          <a:p>
            <a:pPr lvl="1"/>
            <a:r>
              <a:rPr lang="en-US" dirty="0"/>
              <a:t>SYN-ACK (from the server)</a:t>
            </a:r>
          </a:p>
          <a:p>
            <a:pPr lvl="1"/>
            <a:r>
              <a:rPr lang="en-US" dirty="0"/>
              <a:t>ACK (from the client)</a:t>
            </a:r>
          </a:p>
          <a:p>
            <a:r>
              <a:rPr lang="en-US" dirty="0"/>
              <a:t>These segments are called the three-way handshake</a:t>
            </a:r>
          </a:p>
          <a:p>
            <a:r>
              <a:rPr lang="en-US" dirty="0"/>
              <a:t>They are normal segments except that they have no data</a:t>
            </a:r>
          </a:p>
          <a:p>
            <a:r>
              <a:rPr lang="en-US" dirty="0"/>
              <a:t>The SYN bit is set on the SYN and SYN-ACK segments, and the ACK bit is set on the ACK segment</a:t>
            </a:r>
          </a:p>
          <a:p>
            <a:r>
              <a:rPr lang="en-US" dirty="0"/>
              <a:t>ACK is set on any segment intended to show that an earlier segment is being acknowledged</a:t>
            </a:r>
          </a:p>
        </p:txBody>
      </p:sp>
      <p:pic>
        <p:nvPicPr>
          <p:cNvPr id="4098" name="Picture 2" descr="The TCP handshake">
            <a:extLst>
              <a:ext uri="{FF2B5EF4-FFF2-40B4-BE49-F238E27FC236}">
                <a16:creationId xmlns:a16="http://schemas.microsoft.com/office/drawing/2014/main" id="{771E1BB0-3CDD-41DB-8868-700ED960C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587258"/>
            <a:ext cx="4970654" cy="297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4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CB751-2F9E-4242-82F3-B144325D9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9248"/>
            <a:ext cx="10972800" cy="48463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TCP handshake example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1F2F61A-D070-47C8-9EC6-4949E0C47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391330"/>
              </p:ext>
            </p:extLst>
          </p:nvPr>
        </p:nvGraphicFramePr>
        <p:xfrm>
          <a:off x="533400" y="609600"/>
          <a:ext cx="10972800" cy="20421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56759203"/>
                    </a:ext>
                  </a:extLst>
                </a:gridCol>
                <a:gridCol w="4660015">
                  <a:extLst>
                    <a:ext uri="{9D8B030D-6E8A-4147-A177-3AD203B41FA5}">
                      <a16:colId xmlns:a16="http://schemas.microsoft.com/office/drawing/2014/main" val="3635592996"/>
                    </a:ext>
                  </a:extLst>
                </a:gridCol>
                <a:gridCol w="4636385">
                  <a:extLst>
                    <a:ext uri="{9D8B030D-6E8A-4147-A177-3AD203B41FA5}">
                      <a16:colId xmlns:a16="http://schemas.microsoft.com/office/drawing/2014/main" val="2327427819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</a:rPr>
                        <a:t>SYN Request (client to server)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1388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0050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136d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0000 0000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5002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2e67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source port = 5000 </a:t>
                      </a: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(0x1388)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destination port = 80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(0x0050)</a:t>
                      </a:r>
                      <a:b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effectLst/>
                        </a:rPr>
                        <a:t>sequence number = 4973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(0x136d)</a:t>
                      </a:r>
                      <a:b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effectLst/>
                        </a:rPr>
                        <a:t>acknowledgement number = 0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flags = SYN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receive window = 4096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(0x1000)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checksum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urgent data </a:t>
                      </a:r>
                      <a:r>
                        <a:rPr lang="en-US" sz="1600" dirty="0" err="1">
                          <a:effectLst/>
                        </a:rPr>
                        <a:t>ptr</a:t>
                      </a:r>
                      <a:endParaRPr lang="en-US" sz="16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647169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3EAA10-F340-4CDA-8114-5F31AED41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342963"/>
              </p:ext>
            </p:extLst>
          </p:nvPr>
        </p:nvGraphicFramePr>
        <p:xfrm>
          <a:off x="533400" y="2606040"/>
          <a:ext cx="10972800" cy="20421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56759203"/>
                    </a:ext>
                  </a:extLst>
                </a:gridCol>
                <a:gridCol w="4660015">
                  <a:extLst>
                    <a:ext uri="{9D8B030D-6E8A-4147-A177-3AD203B41FA5}">
                      <a16:colId xmlns:a16="http://schemas.microsoft.com/office/drawing/2014/main" val="3635592996"/>
                    </a:ext>
                  </a:extLst>
                </a:gridCol>
                <a:gridCol w="4636385">
                  <a:extLst>
                    <a:ext uri="{9D8B030D-6E8A-4147-A177-3AD203B41FA5}">
                      <a16:colId xmlns:a16="http://schemas.microsoft.com/office/drawing/2014/main" val="2327427819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</a:rPr>
                        <a:t>SYN-ACK</a:t>
                      </a:r>
                    </a:p>
                    <a:p>
                      <a:pPr algn="ctr" fontAlgn="t"/>
                      <a:r>
                        <a:rPr lang="en-US" sz="1600" dirty="0">
                          <a:effectLst/>
                        </a:rPr>
                        <a:t>Response</a:t>
                      </a:r>
                    </a:p>
                    <a:p>
                      <a:pPr algn="ctr" fontAlgn="t"/>
                      <a:r>
                        <a:rPr lang="en-US" sz="1600" dirty="0">
                          <a:effectLst/>
                        </a:rPr>
                        <a:t>(server to client)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0050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1388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0000 0273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136e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5012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2be3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source port = 80 </a:t>
                      </a: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(0x0050)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destination port = 5000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(0x1388)</a:t>
                      </a:r>
                      <a:b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effectLst/>
                        </a:rPr>
                        <a:t>sequence number = 627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(0x273)</a:t>
                      </a:r>
                      <a:b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effectLst/>
                        </a:rPr>
                        <a:t>acknowledgement number = 4973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(0x136d)</a:t>
                      </a:r>
                      <a:b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effectLst/>
                        </a:rPr>
                        <a:t>flags = SYN and ACK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receive window = 4096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(0x1000)</a:t>
                      </a:r>
                      <a:b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effectLst/>
                        </a:rPr>
                        <a:t>checksum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urgent data </a:t>
                      </a:r>
                      <a:r>
                        <a:rPr lang="en-US" sz="1600" dirty="0" err="1">
                          <a:effectLst/>
                        </a:rPr>
                        <a:t>ptr</a:t>
                      </a:r>
                      <a:endParaRPr lang="en-US" sz="16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647169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0F6F341-315C-47C2-9666-D58A8F6C6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30903"/>
              </p:ext>
            </p:extLst>
          </p:nvPr>
        </p:nvGraphicFramePr>
        <p:xfrm>
          <a:off x="533400" y="4648200"/>
          <a:ext cx="10972800" cy="20421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56759203"/>
                    </a:ext>
                  </a:extLst>
                </a:gridCol>
                <a:gridCol w="4660015">
                  <a:extLst>
                    <a:ext uri="{9D8B030D-6E8A-4147-A177-3AD203B41FA5}">
                      <a16:colId xmlns:a16="http://schemas.microsoft.com/office/drawing/2014/main" val="3635592996"/>
                    </a:ext>
                  </a:extLst>
                </a:gridCol>
                <a:gridCol w="4636385">
                  <a:extLst>
                    <a:ext uri="{9D8B030D-6E8A-4147-A177-3AD203B41FA5}">
                      <a16:colId xmlns:a16="http://schemas.microsoft.com/office/drawing/2014/main" val="2327427819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</a:rPr>
                        <a:t>ACK Response (client to server)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1388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0050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136e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0000 0274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5010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2bf6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source port = 5000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(0x1388)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destination port = 80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(0x0050)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sequence number = 4974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(0x136d)</a:t>
                      </a:r>
                      <a:b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effectLst/>
                        </a:rPr>
                        <a:t>acknowledgement number = 628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(0x274)</a:t>
                      </a:r>
                      <a:b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effectLst/>
                        </a:rPr>
                        <a:t>flags = ACK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receive window = 4096 </a:t>
                      </a:r>
                      <a: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(0x1000)</a:t>
                      </a:r>
                      <a:br>
                        <a:rPr kumimoji="0" lang="en-US" sz="1600" b="1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effectLst/>
                        </a:rPr>
                        <a:t>checksum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urgent data </a:t>
                      </a:r>
                      <a:r>
                        <a:rPr lang="en-US" sz="1600" dirty="0" err="1">
                          <a:effectLst/>
                        </a:rPr>
                        <a:t>ptr</a:t>
                      </a:r>
                      <a:endParaRPr lang="en-US" sz="16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6471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366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34414-18AA-402A-94D3-A291A096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915AB-A26E-4FDD-B812-8B54258AB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2009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Using SEQ and ACK numbers with the checksum allows for error detection</a:t>
            </a:r>
          </a:p>
          <a:p>
            <a:r>
              <a:rPr lang="en-US" dirty="0"/>
              <a:t>It's hard to be sure what went wrong, but some conclusions can be drawn:</a:t>
            </a:r>
          </a:p>
          <a:p>
            <a:pPr lvl="1"/>
            <a:r>
              <a:rPr lang="en-US" dirty="0"/>
              <a:t>Incorrect ACK: If the ACK is too small, the sender of the ACK missed one or more messages</a:t>
            </a:r>
          </a:p>
          <a:p>
            <a:pPr lvl="1"/>
            <a:r>
              <a:rPr lang="en-US" dirty="0"/>
              <a:t>Incorrect SEQ: If the SEQ is larger than expected, the receiver of the SEQ missed one or more messages</a:t>
            </a:r>
          </a:p>
          <a:p>
            <a:pPr lvl="1"/>
            <a:r>
              <a:rPr lang="en-US" dirty="0"/>
              <a:t>Incorrect checksum: The segment is corrupted or part is missing</a:t>
            </a:r>
          </a:p>
          <a:p>
            <a:r>
              <a:rPr lang="en-US" dirty="0"/>
              <a:t>In all three cases, sending the last segment based on acknowledged data is a request for the other side to resend</a:t>
            </a:r>
          </a:p>
        </p:txBody>
      </p:sp>
      <p:pic>
        <p:nvPicPr>
          <p:cNvPr id="5122" name="Picture 2" descr="The client resends the message if the acknowledgement is lost">
            <a:extLst>
              <a:ext uri="{FF2B5EF4-FFF2-40B4-BE49-F238E27FC236}">
                <a16:creationId xmlns:a16="http://schemas.microsoft.com/office/drawing/2014/main" id="{13DA9946-112A-4EDC-B155-429946BF7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2293234"/>
            <a:ext cx="4305300" cy="288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04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035A-B116-4025-8089-B293D2237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Timeouts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BAE9E-F712-4F0B-891D-15ABE7997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robust guarantees about message delivery, TCP also keeps track of the time it takes for segments to make a trip</a:t>
            </a:r>
          </a:p>
          <a:p>
            <a:r>
              <a:rPr lang="en-US" dirty="0"/>
              <a:t>If a segment is missing for long enough, TCP can request it again</a:t>
            </a:r>
          </a:p>
          <a:p>
            <a:r>
              <a:rPr lang="en-US" dirty="0"/>
              <a:t>How long should it wait?</a:t>
            </a:r>
          </a:p>
          <a:p>
            <a:r>
              <a:rPr lang="en-US" dirty="0"/>
              <a:t>Because the Internet is a large and heterogeneous place, it wouldn't make sense to wait for any particular fixed time</a:t>
            </a:r>
          </a:p>
          <a:p>
            <a:r>
              <a:rPr lang="en-US" dirty="0"/>
              <a:t>Instead, the retransmission timeout (RTO) is computed based on previous transmission times and how much they fluctuate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9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3A3B6-5027-4755-9ADD-9BCCB1A2D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RTT and SRTT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DF4A90-2F4E-443C-AE7A-A5A5472FB4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Round-trip time (RTT) is the amount of time it takes to for a segment to be sent to another host and then receive a reply</a:t>
                </a:r>
              </a:p>
              <a:p>
                <a:pPr lvl="1"/>
                <a:r>
                  <a:rPr lang="en-US" dirty="0"/>
                  <a:t>RTT can change for each segment</a:t>
                </a:r>
              </a:p>
              <a:p>
                <a:r>
                  <a:rPr lang="en-US" dirty="0"/>
                  <a:t>To estimate how long the next RTT is likely to be, TCP uses a smoothed round-trip time (SRTT), which is a weighted average of the old SRTT and the latest RTT</a:t>
                </a:r>
              </a:p>
              <a:p>
                <a:pPr lvl="1"/>
                <a:r>
                  <a:rPr lang="en-US" dirty="0"/>
                  <a:t>The new RTT is often weighted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/>
                  <a:t>, but other values are possible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𝑆𝑅𝑇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𝑆𝑅𝑇𝑇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𝑅𝑇𝑇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Larger values would weight the most recent exchange heavier against history</a:t>
                </a:r>
              </a:p>
              <a:p>
                <a:r>
                  <a:rPr lang="en-US" dirty="0"/>
                  <a:t>Using another weighted average, TCP keeps track of the variance of the RTT</a:t>
                </a:r>
              </a:p>
              <a:p>
                <a:r>
                  <a:rPr lang="en-US" dirty="0"/>
                  <a:t>A final formula uses the expected RTT (the SRTT) and this variance to compute the current RTO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DF4A90-2F4E-443C-AE7A-A5A5472FB4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449" r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913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B12C4D-877C-4D96-9FCC-8DAAEAC8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Security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4DB962-FEBC-4553-960F-925306B7FE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78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140C-0E59-438E-BB50-9D94BBD4A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FBB51-B951-4B62-B713-9A3BCA7BA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1775192"/>
            <a:ext cx="5410200" cy="4625609"/>
          </a:xfrm>
        </p:spPr>
        <p:txBody>
          <a:bodyPr/>
          <a:lstStyle/>
          <a:p>
            <a:r>
              <a:rPr lang="en-US" dirty="0"/>
              <a:t>Network security is built on principles from general computer security:</a:t>
            </a:r>
          </a:p>
          <a:p>
            <a:pPr lvl="1"/>
            <a:r>
              <a:rPr lang="en-US" dirty="0"/>
              <a:t>Confidentiality</a:t>
            </a:r>
          </a:p>
          <a:p>
            <a:pPr lvl="1"/>
            <a:r>
              <a:rPr lang="en-US" dirty="0"/>
              <a:t>Integrity</a:t>
            </a:r>
          </a:p>
          <a:p>
            <a:pPr lvl="1"/>
            <a:r>
              <a:rPr lang="en-US" dirty="0"/>
              <a:t>Availability</a:t>
            </a:r>
          </a:p>
        </p:txBody>
      </p:sp>
      <p:graphicFrame>
        <p:nvGraphicFramePr>
          <p:cNvPr id="4" name="Content Placeholder 13">
            <a:extLst>
              <a:ext uri="{FF2B5EF4-FFF2-40B4-BE49-F238E27FC236}">
                <a16:creationId xmlns:a16="http://schemas.microsoft.com/office/drawing/2014/main" id="{FEAE05FD-ECDC-4177-BFC0-A113B1B43B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201497"/>
              </p:ext>
            </p:extLst>
          </p:nvPr>
        </p:nvGraphicFramePr>
        <p:xfrm>
          <a:off x="152400" y="1676400"/>
          <a:ext cx="6019800" cy="493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20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You don't want other people to be able to read your stuff</a:t>
            </a:r>
          </a:p>
          <a:p>
            <a:pPr lvl="1"/>
            <a:r>
              <a:rPr lang="en-US" dirty="0"/>
              <a:t>Some of your stuff, anyway</a:t>
            </a:r>
          </a:p>
          <a:p>
            <a:r>
              <a:rPr lang="en-US" dirty="0"/>
              <a:t>Cryptography, the art of encoding information so that it is only readable by those knowing a secret (key or password), is a principle tool used here</a:t>
            </a:r>
          </a:p>
          <a:p>
            <a:r>
              <a:rPr lang="en-US" dirty="0"/>
              <a:t>Confidentiality is also called </a:t>
            </a:r>
            <a:r>
              <a:rPr lang="en-US" b="1" dirty="0"/>
              <a:t>secrecy</a:t>
            </a:r>
            <a:r>
              <a:rPr lang="en-US" dirty="0"/>
              <a:t> or </a:t>
            </a:r>
            <a:r>
              <a:rPr lang="en-US" b="1" dirty="0"/>
              <a:t>privacy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Internet</a:t>
            </a:r>
          </a:p>
          <a:p>
            <a:r>
              <a:rPr lang="en-US" dirty="0"/>
              <a:t>P2P architectures</a:t>
            </a:r>
          </a:p>
          <a:p>
            <a:r>
              <a:rPr lang="en-US" dirty="0"/>
              <a:t>Transport layer:</a:t>
            </a:r>
          </a:p>
          <a:p>
            <a:pPr lvl="1"/>
            <a:r>
              <a:rPr lang="en-US" dirty="0"/>
              <a:t>UDP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You don't want people to change your stuff</a:t>
            </a:r>
          </a:p>
          <a:p>
            <a:r>
              <a:rPr lang="en-US" dirty="0"/>
              <a:t>You want to know:</a:t>
            </a:r>
          </a:p>
          <a:p>
            <a:pPr lvl="1"/>
            <a:r>
              <a:rPr lang="en-US" dirty="0"/>
              <a:t>That your important data cannot be easily changed</a:t>
            </a:r>
          </a:p>
          <a:p>
            <a:pPr lvl="1"/>
            <a:r>
              <a:rPr lang="en-US" dirty="0"/>
              <a:t>That outside data you consider trustworthy cannot be easily changed either</a:t>
            </a:r>
          </a:p>
          <a:p>
            <a:r>
              <a:rPr lang="en-US" dirty="0"/>
              <a:t>There are many different ways that data can be messed up, and every application has different priorities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You want to be able to use your stuff</a:t>
            </a:r>
          </a:p>
          <a:p>
            <a:r>
              <a:rPr lang="en-US" dirty="0"/>
              <a:t>Many attacks are based on </a:t>
            </a:r>
            <a:r>
              <a:rPr lang="en-US" b="1" dirty="0"/>
              <a:t>denial of service</a:t>
            </a:r>
            <a:r>
              <a:rPr lang="en-US" dirty="0"/>
              <a:t>, simply stopping a system from functioning correctly</a:t>
            </a:r>
          </a:p>
          <a:p>
            <a:pPr lvl="1"/>
            <a:r>
              <a:rPr lang="en-US" dirty="0"/>
              <a:t>A SYN flood where attackers try constantly to create TCP connections from spoofed IP addresses is a classic DoS attack</a:t>
            </a:r>
          </a:p>
          <a:p>
            <a:r>
              <a:rPr lang="en-US" dirty="0"/>
              <a:t>Availability can mean any of the following:</a:t>
            </a:r>
          </a:p>
          <a:p>
            <a:pPr lvl="1"/>
            <a:r>
              <a:rPr lang="en-US" dirty="0"/>
              <a:t>The service is present in usable form</a:t>
            </a:r>
          </a:p>
          <a:p>
            <a:pPr lvl="1"/>
            <a:r>
              <a:rPr lang="en-US" dirty="0"/>
              <a:t>There is enough capacity for authorized users</a:t>
            </a:r>
          </a:p>
          <a:p>
            <a:pPr lvl="1"/>
            <a:r>
              <a:rPr lang="en-US" dirty="0"/>
              <a:t>The service is making reasonable progress</a:t>
            </a:r>
          </a:p>
          <a:p>
            <a:pPr lvl="1"/>
            <a:r>
              <a:rPr lang="en-US" dirty="0"/>
              <a:t>The service completes in an acceptable period of time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5019A-DA30-4655-B0C8-D65AE4386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Ticket 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F9D98-AE6E-4397-92A5-F819A7CF49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69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network security</a:t>
            </a:r>
          </a:p>
          <a:p>
            <a:r>
              <a:rPr lang="en-US" dirty="0"/>
              <a:t>Internet layer</a:t>
            </a:r>
          </a:p>
          <a:p>
            <a:r>
              <a:rPr lang="en-US" dirty="0"/>
              <a:t>Link layer</a:t>
            </a:r>
          </a:p>
          <a:p>
            <a:r>
              <a:rPr lang="en-US" dirty="0"/>
              <a:t>Wireless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Project 2</a:t>
            </a:r>
          </a:p>
          <a:p>
            <a:pPr lvl="1"/>
            <a:r>
              <a:rPr lang="en-US" b="1" dirty="0"/>
              <a:t>Due Friday by midnight!</a:t>
            </a:r>
          </a:p>
          <a:p>
            <a:r>
              <a:rPr lang="en-US" dirty="0"/>
              <a:t>Read sections 5.6, 5.7, and 5.8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46EA-3EED-48D5-AD9C-2CBC4B46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5EF4A-A80C-4F37-AEB5-10B723D13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9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48FE1F-1AB6-4468-A4A3-47900CA66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0A2A58-C39F-4628-A1F2-20E854961A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9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698E0-4560-45F0-A2C4-492140DCF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017AD-C200-473C-9455-4ECBBD7E8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Reliable transport is often desirable, so </a:t>
            </a:r>
            <a:r>
              <a:rPr lang="en-US" b="1" dirty="0"/>
              <a:t>Transmission Control Protocol</a:t>
            </a:r>
            <a:r>
              <a:rPr lang="en-US" dirty="0"/>
              <a:t> (</a:t>
            </a:r>
            <a:r>
              <a:rPr lang="en-US" b="1" dirty="0"/>
              <a:t>TCP</a:t>
            </a:r>
            <a:r>
              <a:rPr lang="en-US" dirty="0"/>
              <a:t>) is usually used for that purpose</a:t>
            </a:r>
          </a:p>
          <a:p>
            <a:r>
              <a:rPr lang="en-US" dirty="0"/>
              <a:t>Unlike UDP, TCP creates a </a:t>
            </a:r>
            <a:r>
              <a:rPr lang="en-US" b="1" dirty="0"/>
              <a:t>session</a:t>
            </a:r>
            <a:r>
              <a:rPr lang="en-US" dirty="0"/>
              <a:t> with multiple messages sent back and forth between the two hosts</a:t>
            </a:r>
          </a:p>
          <a:p>
            <a:r>
              <a:rPr lang="en-US" dirty="0"/>
              <a:t>Messages are numbered</a:t>
            </a:r>
          </a:p>
          <a:p>
            <a:r>
              <a:rPr lang="en-US" dirty="0"/>
              <a:t>TCP also uses flow control, allowing hosts to avoid sending more data at once than their receivers can handle</a:t>
            </a:r>
          </a:p>
        </p:txBody>
      </p:sp>
    </p:spTree>
    <p:extLst>
      <p:ext uri="{BB962C8B-B14F-4D97-AF65-F5344CB8AC3E}">
        <p14:creationId xmlns:p14="http://schemas.microsoft.com/office/powerpoint/2010/main" val="108169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F3A39-9088-483A-971D-81B2A2B6D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4CF2B-55CC-40D0-8FD0-81FB1FF0A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en-US" dirty="0"/>
              <a:t>Because they have to do more, TCP segments contain more information:</a:t>
            </a:r>
          </a:p>
          <a:p>
            <a:pPr lvl="1"/>
            <a:r>
              <a:rPr lang="en-US" dirty="0"/>
              <a:t>Source port</a:t>
            </a:r>
          </a:p>
          <a:p>
            <a:pPr lvl="1"/>
            <a:r>
              <a:rPr lang="en-US" dirty="0"/>
              <a:t>Destination port</a:t>
            </a:r>
          </a:p>
          <a:p>
            <a:pPr lvl="1"/>
            <a:r>
              <a:rPr lang="en-US" dirty="0"/>
              <a:t>Sequence number (SEQ)</a:t>
            </a:r>
          </a:p>
          <a:p>
            <a:pPr lvl="1"/>
            <a:r>
              <a:rPr lang="en-US" dirty="0"/>
              <a:t>Acknowledgement number (ACK)</a:t>
            </a:r>
          </a:p>
          <a:p>
            <a:pPr lvl="1"/>
            <a:r>
              <a:rPr lang="en-US" dirty="0"/>
              <a:t>Flags</a:t>
            </a:r>
          </a:p>
          <a:p>
            <a:pPr lvl="1"/>
            <a:r>
              <a:rPr lang="en-US" dirty="0"/>
              <a:t>Receive window</a:t>
            </a:r>
          </a:p>
          <a:p>
            <a:pPr lvl="1"/>
            <a:r>
              <a:rPr lang="en-US" dirty="0"/>
              <a:t>Checksum</a:t>
            </a:r>
          </a:p>
          <a:p>
            <a:pPr lvl="1"/>
            <a:r>
              <a:rPr lang="en-US" dirty="0"/>
              <a:t>Urgent data pointer</a:t>
            </a:r>
          </a:p>
          <a:p>
            <a:pPr lvl="1"/>
            <a:r>
              <a:rPr lang="en-US" dirty="0"/>
              <a:t>Optional fields</a:t>
            </a:r>
          </a:p>
          <a:p>
            <a:pPr lvl="1"/>
            <a:r>
              <a:rPr lang="en-US" dirty="0"/>
              <a:t>Payload (actual data)</a:t>
            </a:r>
          </a:p>
          <a:p>
            <a:pPr lvl="1"/>
            <a:endParaRPr lang="en-US" dirty="0"/>
          </a:p>
          <a:p>
            <a:r>
              <a:rPr lang="en-US" dirty="0"/>
              <a:t>Like UDP, most of these fields are 16 bits</a:t>
            </a:r>
          </a:p>
          <a:p>
            <a:pPr lvl="1"/>
            <a:r>
              <a:rPr lang="en-US" dirty="0"/>
              <a:t>SEQ and ACK are 32 bits</a:t>
            </a:r>
          </a:p>
          <a:p>
            <a:pPr lvl="1"/>
            <a:r>
              <a:rPr lang="en-US" dirty="0"/>
              <a:t>Optional fields vary</a:t>
            </a:r>
          </a:p>
          <a:p>
            <a:pPr lvl="1"/>
            <a:r>
              <a:rPr lang="en-US" dirty="0"/>
              <a:t>Payload is however long it needs to be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15D-1A73-4C01-B856-BE6537B3A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46E9C-DD24-4BD2-BD24-060A7C112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858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So that segments aren't lost, hosts send a sequence number (SEQ) with each segment</a:t>
            </a:r>
          </a:p>
          <a:p>
            <a:r>
              <a:rPr lang="en-US" dirty="0"/>
              <a:t>The initial value is a random number </a:t>
            </a:r>
            <a:r>
              <a:rPr lang="en-US" b="1" i="1" dirty="0"/>
              <a:t>k</a:t>
            </a:r>
          </a:p>
          <a:p>
            <a:r>
              <a:rPr lang="en-US" dirty="0"/>
              <a:t>After sending </a:t>
            </a:r>
            <a:r>
              <a:rPr lang="en-US" b="1" i="1" dirty="0"/>
              <a:t>n</a:t>
            </a:r>
            <a:r>
              <a:rPr lang="en-US" dirty="0"/>
              <a:t> bytes, the next SEQ will be </a:t>
            </a:r>
            <a:r>
              <a:rPr lang="en-US" b="1" i="1" dirty="0"/>
              <a:t>n</a:t>
            </a:r>
            <a:r>
              <a:rPr lang="en-US" dirty="0"/>
              <a:t> + </a:t>
            </a:r>
            <a:r>
              <a:rPr lang="en-US" b="1" i="1" dirty="0"/>
              <a:t>k</a:t>
            </a:r>
          </a:p>
          <a:p>
            <a:r>
              <a:rPr lang="en-US" dirty="0"/>
              <a:t>So that the A knows how much B has gotten, B's next response to A contains an acknowledgement number (ACK) which is the last SEQ from A plus the size of that message</a:t>
            </a:r>
          </a:p>
          <a:p>
            <a:r>
              <a:rPr lang="en-US" dirty="0"/>
              <a:t>In this way, both sides know how much the other side is sending, what's lost, and what's received</a:t>
            </a:r>
          </a:p>
          <a:p>
            <a:r>
              <a:rPr lang="en-US" dirty="0"/>
              <a:t>If nothing is lost and messages are going back and forth, each SEQ will be the last ACK received</a:t>
            </a:r>
          </a:p>
        </p:txBody>
      </p:sp>
      <p:pic>
        <p:nvPicPr>
          <p:cNvPr id="3074" name="Picture 2" descr="A TCP data exchange of four messages">
            <a:extLst>
              <a:ext uri="{FF2B5EF4-FFF2-40B4-BE49-F238E27FC236}">
                <a16:creationId xmlns:a16="http://schemas.microsoft.com/office/drawing/2014/main" id="{FA617A5F-FEA6-418F-ABFC-899E43915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05000"/>
            <a:ext cx="4578496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56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54AE3-E858-4D60-8D40-8BA3D82B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4FFDB-750D-4CA3-A104-B3DF4DD6D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Buffers are always finite</a:t>
            </a:r>
          </a:p>
          <a:p>
            <a:r>
              <a:rPr lang="en-US" dirty="0"/>
              <a:t>A TCP connection has a buffer that's reading information as it arrives from the other host</a:t>
            </a:r>
          </a:p>
          <a:p>
            <a:r>
              <a:rPr lang="en-US" dirty="0"/>
              <a:t>Data is removed from this buffer as the process reads it from the socket</a:t>
            </a:r>
          </a:p>
          <a:p>
            <a:r>
              <a:rPr lang="en-US" dirty="0"/>
              <a:t>If too much data is arriving, the buffer fills up, and data will be lost</a:t>
            </a:r>
          </a:p>
          <a:p>
            <a:r>
              <a:rPr lang="en-US" dirty="0"/>
              <a:t>Each time a process sends a TCP segment, it also sends a </a:t>
            </a:r>
            <a:r>
              <a:rPr lang="en-US" b="1" dirty="0"/>
              <a:t>receive window</a:t>
            </a:r>
            <a:r>
              <a:rPr lang="en-US" dirty="0"/>
              <a:t> value, giving the number of bytes available in the buffer for that connection</a:t>
            </a:r>
          </a:p>
          <a:p>
            <a:r>
              <a:rPr lang="en-US" dirty="0"/>
              <a:t>If there's not enough space for the next message, the sender will break its message into parts so that the part it sends will fit into the receive window</a:t>
            </a:r>
          </a:p>
        </p:txBody>
      </p:sp>
    </p:spTree>
    <p:extLst>
      <p:ext uri="{BB962C8B-B14F-4D97-AF65-F5344CB8AC3E}">
        <p14:creationId xmlns:p14="http://schemas.microsoft.com/office/powerpoint/2010/main" val="161453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9577</TotalTime>
  <Words>1556</Words>
  <Application>Microsoft Office PowerPoint</Application>
  <PresentationFormat>Widescreen</PresentationFormat>
  <Paragraphs>186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2</vt:lpstr>
      <vt:lpstr>Transport Layer</vt:lpstr>
      <vt:lpstr>TCP</vt:lpstr>
      <vt:lpstr>TCP segments</vt:lpstr>
      <vt:lpstr>Numbering</vt:lpstr>
      <vt:lpstr>Flow control</vt:lpstr>
      <vt:lpstr>Example TCP segment</vt:lpstr>
      <vt:lpstr>Flags</vt:lpstr>
      <vt:lpstr>TCP handshake</vt:lpstr>
      <vt:lpstr>TCP handshake example</vt:lpstr>
      <vt:lpstr>Packet loss</vt:lpstr>
      <vt:lpstr>Timeouts</vt:lpstr>
      <vt:lpstr>RTT and SRTT</vt:lpstr>
      <vt:lpstr>Network Security</vt:lpstr>
      <vt:lpstr>CIA</vt:lpstr>
      <vt:lpstr>Confidentiality</vt:lpstr>
      <vt:lpstr>Integrity</vt:lpstr>
      <vt:lpstr>Availability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1049</cp:revision>
  <dcterms:created xsi:type="dcterms:W3CDTF">2009-08-24T20:26:10Z</dcterms:created>
  <dcterms:modified xsi:type="dcterms:W3CDTF">2025-03-05T15:06:51Z</dcterms:modified>
</cp:coreProperties>
</file>